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9753600" cy="7315200"/>
  <p:notesSz cx="6858000" cy="9144000"/>
  <p:embeddedFontLst>
    <p:embeddedFont>
      <p:font typeface="Montserrat" charset="1" panose="00000500000000000000"/>
      <p:regular r:id="rId7"/>
    </p:embeddedFont>
    <p:embeddedFont>
      <p:font typeface="Anton" charset="1" panose="000005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4876800" y="2539351"/>
            <a:ext cx="0" cy="397337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 flipV="true">
            <a:off x="2672653" y="2539347"/>
            <a:ext cx="4261686" cy="0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2582076" y="1930345"/>
            <a:ext cx="181154" cy="707071"/>
            <a:chOff x="0" y="0"/>
            <a:chExt cx="241539" cy="942762"/>
          </a:xfrm>
        </p:grpSpPr>
        <p:sp>
          <p:nvSpPr>
            <p:cNvPr name="AutoShape 5" id="5"/>
            <p:cNvSpPr/>
            <p:nvPr/>
          </p:nvSpPr>
          <p:spPr>
            <a:xfrm>
              <a:off x="128951" y="0"/>
              <a:ext cx="0" cy="701223"/>
            </a:xfrm>
            <a:prstGeom prst="line">
              <a:avLst/>
            </a:prstGeom>
            <a:ln cap="rnd" w="32920">
              <a:solidFill>
                <a:srgbClr val="545454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6" id="6"/>
            <p:cNvGrpSpPr>
              <a:grpSpLocks noChangeAspect="true"/>
            </p:cNvGrpSpPr>
            <p:nvPr/>
          </p:nvGrpSpPr>
          <p:grpSpPr>
            <a:xfrm rot="0">
              <a:off x="0" y="701223"/>
              <a:ext cx="241539" cy="241539"/>
              <a:chOff x="0" y="0"/>
              <a:chExt cx="495300" cy="4953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495300" cy="495300"/>
              </a:xfrm>
              <a:custGeom>
                <a:avLst/>
                <a:gdLst/>
                <a:ahLst/>
                <a:cxnLst/>
                <a:rect r="r" b="b" t="t" l="l"/>
                <a:pathLst>
                  <a:path h="495300" w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545454"/>
              </a:solidFill>
            </p:spPr>
          </p:sp>
          <p:sp>
            <p:nvSpPr>
              <p:cNvPr name="Freeform 8" id="8"/>
              <p:cNvSpPr/>
              <p:nvPr/>
            </p:nvSpPr>
            <p:spPr>
              <a:xfrm flipH="false" flipV="false" rot="0"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r="r" b="b" t="t" l="l"/>
                <a:pathLst>
                  <a:path h="419100" w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FFC5B5"/>
              </a:solidFill>
            </p:spPr>
          </p:sp>
        </p:grpSp>
      </p:grpSp>
      <p:grpSp>
        <p:nvGrpSpPr>
          <p:cNvPr name="Group 9" id="9"/>
          <p:cNvGrpSpPr/>
          <p:nvPr/>
        </p:nvGrpSpPr>
        <p:grpSpPr>
          <a:xfrm rot="0">
            <a:off x="1460125" y="1611710"/>
            <a:ext cx="2425056" cy="462176"/>
            <a:chOff x="0" y="0"/>
            <a:chExt cx="3495020" cy="66609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495020" cy="666093"/>
            </a:xfrm>
            <a:custGeom>
              <a:avLst/>
              <a:gdLst/>
              <a:ahLst/>
              <a:cxnLst/>
              <a:rect r="r" b="b" t="t" l="l"/>
              <a:pathLst>
                <a:path h="666093" w="3495020">
                  <a:moveTo>
                    <a:pt x="3370560" y="666093"/>
                  </a:moveTo>
                  <a:lnTo>
                    <a:pt x="124460" y="666093"/>
                  </a:lnTo>
                  <a:cubicBezTo>
                    <a:pt x="55880" y="666093"/>
                    <a:pt x="0" y="610213"/>
                    <a:pt x="0" y="5416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70561" y="0"/>
                  </a:lnTo>
                  <a:cubicBezTo>
                    <a:pt x="3439140" y="0"/>
                    <a:pt x="3495020" y="55880"/>
                    <a:pt x="3495020" y="124460"/>
                  </a:cubicBezTo>
                  <a:lnTo>
                    <a:pt x="3495020" y="541633"/>
                  </a:lnTo>
                  <a:cubicBezTo>
                    <a:pt x="3495020" y="610213"/>
                    <a:pt x="3439140" y="666093"/>
                    <a:pt x="3370561" y="666093"/>
                  </a:cubicBezTo>
                  <a:close/>
                </a:path>
              </a:pathLst>
            </a:custGeom>
            <a:solidFill>
              <a:srgbClr val="FF9578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851926" y="1634425"/>
            <a:ext cx="1763361" cy="403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8"/>
              </a:lnSpc>
            </a:pPr>
            <a:r>
              <a:rPr lang="en-US" sz="14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Centro Europeo de Voluntariado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3441161" y="1909748"/>
            <a:ext cx="614438" cy="257049"/>
            <a:chOff x="0" y="0"/>
            <a:chExt cx="1592200" cy="66609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92200" cy="666093"/>
            </a:xfrm>
            <a:custGeom>
              <a:avLst/>
              <a:gdLst/>
              <a:ahLst/>
              <a:cxnLst/>
              <a:rect r="r" b="b" t="t" l="l"/>
              <a:pathLst>
                <a:path h="666093" w="1592200">
                  <a:moveTo>
                    <a:pt x="1467740" y="666093"/>
                  </a:moveTo>
                  <a:lnTo>
                    <a:pt x="124460" y="666093"/>
                  </a:lnTo>
                  <a:cubicBezTo>
                    <a:pt x="55880" y="666093"/>
                    <a:pt x="0" y="610213"/>
                    <a:pt x="0" y="5416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67740" y="0"/>
                  </a:lnTo>
                  <a:cubicBezTo>
                    <a:pt x="1536320" y="0"/>
                    <a:pt x="1592200" y="55880"/>
                    <a:pt x="1592200" y="124460"/>
                  </a:cubicBezTo>
                  <a:lnTo>
                    <a:pt x="1592200" y="541633"/>
                  </a:lnTo>
                  <a:cubicBezTo>
                    <a:pt x="1592200" y="610213"/>
                    <a:pt x="1536320" y="666093"/>
                    <a:pt x="1467740" y="666093"/>
                  </a:cubicBezTo>
                  <a:close/>
                </a:path>
              </a:pathLst>
            </a:custGeom>
            <a:solidFill>
              <a:srgbClr val="FFC0B0"/>
            </a:solidFill>
          </p:spPr>
        </p:sp>
      </p:grpSp>
      <p:sp>
        <p:nvSpPr>
          <p:cNvPr name="AutoShape 14" id="14"/>
          <p:cNvSpPr/>
          <p:nvPr/>
        </p:nvSpPr>
        <p:spPr>
          <a:xfrm>
            <a:off x="6901737" y="1922852"/>
            <a:ext cx="0" cy="525917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6805024" y="2448770"/>
            <a:ext cx="181154" cy="181154"/>
            <a:chOff x="0" y="0"/>
            <a:chExt cx="495300" cy="4953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38100" y="38100"/>
              <a:ext cx="419100" cy="419100"/>
            </a:xfrm>
            <a:custGeom>
              <a:avLst/>
              <a:gdLst/>
              <a:ahLst/>
              <a:cxnLst/>
              <a:rect r="r" b="b" t="t" l="l"/>
              <a:pathLst>
                <a:path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FFC5B5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5683073" y="1604217"/>
            <a:ext cx="2425056" cy="462176"/>
            <a:chOff x="0" y="0"/>
            <a:chExt cx="3495020" cy="6660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495020" cy="666093"/>
            </a:xfrm>
            <a:custGeom>
              <a:avLst/>
              <a:gdLst/>
              <a:ahLst/>
              <a:cxnLst/>
              <a:rect r="r" b="b" t="t" l="l"/>
              <a:pathLst>
                <a:path h="666093" w="3495020">
                  <a:moveTo>
                    <a:pt x="3370560" y="666093"/>
                  </a:moveTo>
                  <a:lnTo>
                    <a:pt x="124460" y="666093"/>
                  </a:lnTo>
                  <a:cubicBezTo>
                    <a:pt x="55880" y="666093"/>
                    <a:pt x="0" y="610213"/>
                    <a:pt x="0" y="5416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70561" y="0"/>
                  </a:lnTo>
                  <a:cubicBezTo>
                    <a:pt x="3439140" y="0"/>
                    <a:pt x="3495020" y="55880"/>
                    <a:pt x="3495020" y="124460"/>
                  </a:cubicBezTo>
                  <a:lnTo>
                    <a:pt x="3495020" y="541633"/>
                  </a:lnTo>
                  <a:cubicBezTo>
                    <a:pt x="3495020" y="610213"/>
                    <a:pt x="3439140" y="666093"/>
                    <a:pt x="3370561" y="666093"/>
                  </a:cubicBezTo>
                  <a:close/>
                </a:path>
              </a:pathLst>
            </a:custGeom>
            <a:solidFill>
              <a:srgbClr val="FF9578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5895706" y="1670677"/>
            <a:ext cx="2044655" cy="344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3"/>
              </a:lnSpc>
            </a:pPr>
            <a:r>
              <a:rPr lang="en-US" sz="118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International Association for Volunteer Effort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7664109" y="1902255"/>
            <a:ext cx="614438" cy="257049"/>
            <a:chOff x="0" y="0"/>
            <a:chExt cx="1592200" cy="66609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592200" cy="666093"/>
            </a:xfrm>
            <a:custGeom>
              <a:avLst/>
              <a:gdLst/>
              <a:ahLst/>
              <a:cxnLst/>
              <a:rect r="r" b="b" t="t" l="l"/>
              <a:pathLst>
                <a:path h="666093" w="1592200">
                  <a:moveTo>
                    <a:pt x="1467740" y="666093"/>
                  </a:moveTo>
                  <a:lnTo>
                    <a:pt x="124460" y="666093"/>
                  </a:lnTo>
                  <a:cubicBezTo>
                    <a:pt x="55880" y="666093"/>
                    <a:pt x="0" y="610213"/>
                    <a:pt x="0" y="5416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67740" y="0"/>
                  </a:lnTo>
                  <a:cubicBezTo>
                    <a:pt x="1536320" y="0"/>
                    <a:pt x="1592200" y="55880"/>
                    <a:pt x="1592200" y="124460"/>
                  </a:cubicBezTo>
                  <a:lnTo>
                    <a:pt x="1592200" y="541633"/>
                  </a:lnTo>
                  <a:cubicBezTo>
                    <a:pt x="1592200" y="610213"/>
                    <a:pt x="1536320" y="666093"/>
                    <a:pt x="1467740" y="666093"/>
                  </a:cubicBezTo>
                  <a:close/>
                </a:path>
              </a:pathLst>
            </a:custGeom>
            <a:solidFill>
              <a:srgbClr val="FFC0B0"/>
            </a:solidFill>
          </p:spPr>
        </p:sp>
      </p:grpSp>
      <p:sp>
        <p:nvSpPr>
          <p:cNvPr name="AutoShape 23" id="23"/>
          <p:cNvSpPr/>
          <p:nvPr/>
        </p:nvSpPr>
        <p:spPr>
          <a:xfrm>
            <a:off x="2617669" y="3779424"/>
            <a:ext cx="2093253" cy="967665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4" id="24"/>
          <p:cNvGrpSpPr/>
          <p:nvPr/>
        </p:nvGrpSpPr>
        <p:grpSpPr>
          <a:xfrm rot="0">
            <a:off x="1399005" y="3368612"/>
            <a:ext cx="2425056" cy="554352"/>
            <a:chOff x="0" y="0"/>
            <a:chExt cx="3495020" cy="79893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495020" cy="798939"/>
            </a:xfrm>
            <a:custGeom>
              <a:avLst/>
              <a:gdLst/>
              <a:ahLst/>
              <a:cxnLst/>
              <a:rect r="r" b="b" t="t" l="l"/>
              <a:pathLst>
                <a:path h="798939" w="3495020">
                  <a:moveTo>
                    <a:pt x="3370560" y="798939"/>
                  </a:moveTo>
                  <a:lnTo>
                    <a:pt x="124460" y="798939"/>
                  </a:lnTo>
                  <a:cubicBezTo>
                    <a:pt x="55880" y="798939"/>
                    <a:pt x="0" y="743059"/>
                    <a:pt x="0" y="67447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70561" y="0"/>
                  </a:lnTo>
                  <a:cubicBezTo>
                    <a:pt x="3439140" y="0"/>
                    <a:pt x="3495020" y="55880"/>
                    <a:pt x="3495020" y="124460"/>
                  </a:cubicBezTo>
                  <a:lnTo>
                    <a:pt x="3495020" y="674479"/>
                  </a:lnTo>
                  <a:cubicBezTo>
                    <a:pt x="3495020" y="743059"/>
                    <a:pt x="3439140" y="798939"/>
                    <a:pt x="3370561" y="798939"/>
                  </a:cubicBezTo>
                  <a:close/>
                </a:path>
              </a:pathLst>
            </a:custGeom>
            <a:solidFill>
              <a:srgbClr val="FFD3C7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3380041" y="3758827"/>
            <a:ext cx="614438" cy="257049"/>
            <a:chOff x="0" y="0"/>
            <a:chExt cx="1592200" cy="66609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592200" cy="666093"/>
            </a:xfrm>
            <a:custGeom>
              <a:avLst/>
              <a:gdLst/>
              <a:ahLst/>
              <a:cxnLst/>
              <a:rect r="r" b="b" t="t" l="l"/>
              <a:pathLst>
                <a:path h="666093" w="1592200">
                  <a:moveTo>
                    <a:pt x="1467740" y="666093"/>
                  </a:moveTo>
                  <a:lnTo>
                    <a:pt x="124460" y="666093"/>
                  </a:lnTo>
                  <a:cubicBezTo>
                    <a:pt x="55880" y="666093"/>
                    <a:pt x="0" y="610213"/>
                    <a:pt x="0" y="5416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67740" y="0"/>
                  </a:lnTo>
                  <a:cubicBezTo>
                    <a:pt x="1536320" y="0"/>
                    <a:pt x="1592200" y="55880"/>
                    <a:pt x="1592200" y="124460"/>
                  </a:cubicBezTo>
                  <a:lnTo>
                    <a:pt x="1592200" y="541633"/>
                  </a:lnTo>
                  <a:cubicBezTo>
                    <a:pt x="1592200" y="610213"/>
                    <a:pt x="1536320" y="666093"/>
                    <a:pt x="1467740" y="666093"/>
                  </a:cubicBezTo>
                  <a:close/>
                </a:path>
              </a:pathLst>
            </a:custGeom>
            <a:solidFill>
              <a:srgbClr val="FFC0B0"/>
            </a:solidFill>
          </p:spPr>
        </p:sp>
      </p:grpSp>
      <p:sp>
        <p:nvSpPr>
          <p:cNvPr name="Freeform 28" id="28"/>
          <p:cNvSpPr/>
          <p:nvPr/>
        </p:nvSpPr>
        <p:spPr>
          <a:xfrm flipH="false" flipV="false" rot="0">
            <a:off x="522694" y="3181724"/>
            <a:ext cx="828686" cy="928128"/>
          </a:xfrm>
          <a:custGeom>
            <a:avLst/>
            <a:gdLst/>
            <a:ahLst/>
            <a:cxnLst/>
            <a:rect r="r" b="b" t="t" l="l"/>
            <a:pathLst>
              <a:path h="928128" w="828686">
                <a:moveTo>
                  <a:pt x="0" y="0"/>
                </a:moveTo>
                <a:lnTo>
                  <a:pt x="828686" y="0"/>
                </a:lnTo>
                <a:lnTo>
                  <a:pt x="828686" y="928128"/>
                </a:lnTo>
                <a:lnTo>
                  <a:pt x="0" y="9281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3380041" y="3788949"/>
            <a:ext cx="629366" cy="206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8"/>
              </a:lnSpc>
            </a:pPr>
            <a:r>
              <a:rPr lang="en-US" sz="14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PVE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53996" y="3439638"/>
            <a:ext cx="2022068" cy="342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8"/>
              </a:lnSpc>
            </a:pPr>
            <a:r>
              <a:rPr lang="en-US" sz="12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Plataforma de Voluntariado de España </a:t>
            </a:r>
          </a:p>
        </p:txBody>
      </p:sp>
      <p:sp>
        <p:nvSpPr>
          <p:cNvPr name="AutoShape 31" id="31"/>
          <p:cNvSpPr/>
          <p:nvPr/>
        </p:nvSpPr>
        <p:spPr>
          <a:xfrm flipH="true">
            <a:off x="4879584" y="3677497"/>
            <a:ext cx="2127522" cy="1056796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 flipV="true">
            <a:off x="4789007" y="4757120"/>
            <a:ext cx="0" cy="397337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3" id="33"/>
          <p:cNvGrpSpPr>
            <a:grpSpLocks noChangeAspect="true"/>
          </p:cNvGrpSpPr>
          <p:nvPr/>
        </p:nvGrpSpPr>
        <p:grpSpPr>
          <a:xfrm rot="0">
            <a:off x="4698430" y="4643716"/>
            <a:ext cx="181154" cy="181154"/>
            <a:chOff x="0" y="0"/>
            <a:chExt cx="495300" cy="4953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38100" y="38100"/>
              <a:ext cx="419100" cy="419100"/>
            </a:xfrm>
            <a:custGeom>
              <a:avLst/>
              <a:gdLst/>
              <a:ahLst/>
              <a:cxnLst/>
              <a:rect r="r" b="b" t="t" l="l"/>
              <a:pathLst>
                <a:path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FFC5B5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5800934" y="3335098"/>
            <a:ext cx="2425056" cy="554352"/>
            <a:chOff x="0" y="0"/>
            <a:chExt cx="3495020" cy="79893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495020" cy="798939"/>
            </a:xfrm>
            <a:custGeom>
              <a:avLst/>
              <a:gdLst/>
              <a:ahLst/>
              <a:cxnLst/>
              <a:rect r="r" b="b" t="t" l="l"/>
              <a:pathLst>
                <a:path h="798939" w="3495020">
                  <a:moveTo>
                    <a:pt x="3370560" y="798939"/>
                  </a:moveTo>
                  <a:lnTo>
                    <a:pt x="124460" y="798939"/>
                  </a:lnTo>
                  <a:cubicBezTo>
                    <a:pt x="55880" y="798939"/>
                    <a:pt x="0" y="743059"/>
                    <a:pt x="0" y="67447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70561" y="0"/>
                  </a:lnTo>
                  <a:cubicBezTo>
                    <a:pt x="3439140" y="0"/>
                    <a:pt x="3495020" y="55880"/>
                    <a:pt x="3495020" y="124460"/>
                  </a:cubicBezTo>
                  <a:lnTo>
                    <a:pt x="3495020" y="674479"/>
                  </a:lnTo>
                  <a:cubicBezTo>
                    <a:pt x="3495020" y="743059"/>
                    <a:pt x="3439140" y="798939"/>
                    <a:pt x="3370561" y="798939"/>
                  </a:cubicBezTo>
                  <a:close/>
                </a:path>
              </a:pathLst>
            </a:custGeom>
            <a:solidFill>
              <a:srgbClr val="FFD3C7"/>
            </a:solidFill>
          </p:spPr>
        </p:sp>
      </p:grpSp>
      <p:sp>
        <p:nvSpPr>
          <p:cNvPr name="TextBox 38" id="38"/>
          <p:cNvSpPr txBox="true"/>
          <p:nvPr/>
        </p:nvSpPr>
        <p:spPr>
          <a:xfrm rot="0">
            <a:off x="6002428" y="3450425"/>
            <a:ext cx="2022068" cy="342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8"/>
              </a:lnSpc>
            </a:pPr>
            <a:r>
              <a:rPr lang="en-US" sz="12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Plataforma del Tercer Sector 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7781969" y="3725313"/>
            <a:ext cx="614438" cy="257049"/>
            <a:chOff x="0" y="0"/>
            <a:chExt cx="1592200" cy="666093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592200" cy="666093"/>
            </a:xfrm>
            <a:custGeom>
              <a:avLst/>
              <a:gdLst/>
              <a:ahLst/>
              <a:cxnLst/>
              <a:rect r="r" b="b" t="t" l="l"/>
              <a:pathLst>
                <a:path h="666093" w="1592200">
                  <a:moveTo>
                    <a:pt x="1467740" y="666093"/>
                  </a:moveTo>
                  <a:lnTo>
                    <a:pt x="124460" y="666093"/>
                  </a:lnTo>
                  <a:cubicBezTo>
                    <a:pt x="55880" y="666093"/>
                    <a:pt x="0" y="610213"/>
                    <a:pt x="0" y="5416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67740" y="0"/>
                  </a:lnTo>
                  <a:cubicBezTo>
                    <a:pt x="1536320" y="0"/>
                    <a:pt x="1592200" y="55880"/>
                    <a:pt x="1592200" y="124460"/>
                  </a:cubicBezTo>
                  <a:lnTo>
                    <a:pt x="1592200" y="541633"/>
                  </a:lnTo>
                  <a:cubicBezTo>
                    <a:pt x="1592200" y="610213"/>
                    <a:pt x="1536320" y="666093"/>
                    <a:pt x="1467740" y="666093"/>
                  </a:cubicBezTo>
                  <a:close/>
                </a:path>
              </a:pathLst>
            </a:custGeom>
            <a:solidFill>
              <a:srgbClr val="FFC0B0"/>
            </a:solidFill>
          </p:spPr>
        </p:sp>
      </p:grpSp>
      <p:sp>
        <p:nvSpPr>
          <p:cNvPr name="Freeform 41" id="41"/>
          <p:cNvSpPr/>
          <p:nvPr/>
        </p:nvSpPr>
        <p:spPr>
          <a:xfrm flipH="false" flipV="false" rot="0">
            <a:off x="7978792" y="2927678"/>
            <a:ext cx="1874992" cy="1054683"/>
          </a:xfrm>
          <a:custGeom>
            <a:avLst/>
            <a:gdLst/>
            <a:ahLst/>
            <a:cxnLst/>
            <a:rect r="r" b="b" t="t" l="l"/>
            <a:pathLst>
              <a:path h="1054683" w="1874992">
                <a:moveTo>
                  <a:pt x="0" y="0"/>
                </a:moveTo>
                <a:lnTo>
                  <a:pt x="1874992" y="0"/>
                </a:lnTo>
                <a:lnTo>
                  <a:pt x="1874992" y="1054683"/>
                </a:lnTo>
                <a:lnTo>
                  <a:pt x="0" y="10546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7781969" y="3755434"/>
            <a:ext cx="629366" cy="206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8"/>
              </a:lnSpc>
            </a:pPr>
            <a:r>
              <a:rPr lang="en-US" sz="14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PTS</a:t>
            </a:r>
          </a:p>
        </p:txBody>
      </p:sp>
      <p:sp>
        <p:nvSpPr>
          <p:cNvPr name="AutoShape 43" id="43"/>
          <p:cNvSpPr/>
          <p:nvPr/>
        </p:nvSpPr>
        <p:spPr>
          <a:xfrm>
            <a:off x="8181972" y="3977703"/>
            <a:ext cx="0" cy="385493"/>
          </a:xfrm>
          <a:prstGeom prst="line">
            <a:avLst/>
          </a:prstGeom>
          <a:ln cap="rnd" w="19050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4" id="44"/>
          <p:cNvGrpSpPr>
            <a:grpSpLocks noChangeAspect="true"/>
          </p:cNvGrpSpPr>
          <p:nvPr/>
        </p:nvGrpSpPr>
        <p:grpSpPr>
          <a:xfrm rot="0">
            <a:off x="8125105" y="4350197"/>
            <a:ext cx="132784" cy="132784"/>
            <a:chOff x="0" y="0"/>
            <a:chExt cx="495300" cy="4953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495300" cy="495300"/>
            </a:xfrm>
            <a:custGeom>
              <a:avLst/>
              <a:gdLst/>
              <a:ahLst/>
              <a:cxnLst/>
              <a:rect r="r" b="b" t="t" l="l"/>
              <a:pathLst>
                <a:path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38100" y="38100"/>
              <a:ext cx="419100" cy="419100"/>
            </a:xfrm>
            <a:custGeom>
              <a:avLst/>
              <a:gdLst/>
              <a:ahLst/>
              <a:cxnLst/>
              <a:rect r="r" b="b" t="t" l="l"/>
              <a:pathLst>
                <a:path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FFC5B5"/>
            </a:solid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7311620" y="4564674"/>
            <a:ext cx="1683739" cy="384892"/>
            <a:chOff x="0" y="0"/>
            <a:chExt cx="3495020" cy="798939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3495020" cy="798939"/>
            </a:xfrm>
            <a:custGeom>
              <a:avLst/>
              <a:gdLst/>
              <a:ahLst/>
              <a:cxnLst/>
              <a:rect r="r" b="b" t="t" l="l"/>
              <a:pathLst>
                <a:path h="798939" w="3495020">
                  <a:moveTo>
                    <a:pt x="3370560" y="798939"/>
                  </a:moveTo>
                  <a:lnTo>
                    <a:pt x="124460" y="798939"/>
                  </a:lnTo>
                  <a:cubicBezTo>
                    <a:pt x="55880" y="798939"/>
                    <a:pt x="0" y="743059"/>
                    <a:pt x="0" y="67447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370561" y="0"/>
                  </a:lnTo>
                  <a:cubicBezTo>
                    <a:pt x="3439140" y="0"/>
                    <a:pt x="3495020" y="55880"/>
                    <a:pt x="3495020" y="124460"/>
                  </a:cubicBezTo>
                  <a:lnTo>
                    <a:pt x="3495020" y="674479"/>
                  </a:lnTo>
                  <a:cubicBezTo>
                    <a:pt x="3495020" y="743059"/>
                    <a:pt x="3439140" y="798939"/>
                    <a:pt x="3370561" y="798939"/>
                  </a:cubicBezTo>
                  <a:close/>
                </a:path>
              </a:pathLst>
            </a:custGeom>
            <a:solidFill>
              <a:srgbClr val="FFE9E3"/>
            </a:solidFill>
          </p:spPr>
        </p:sp>
      </p:grpSp>
      <p:sp>
        <p:nvSpPr>
          <p:cNvPr name="TextBox 49" id="49"/>
          <p:cNvSpPr txBox="true"/>
          <p:nvPr/>
        </p:nvSpPr>
        <p:spPr>
          <a:xfrm rot="0">
            <a:off x="7451519" y="4641045"/>
            <a:ext cx="1403941" cy="24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0"/>
              </a:lnSpc>
            </a:pPr>
            <a:r>
              <a:rPr lang="en-US" sz="88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Plataforma del Tercer Sector de Canarias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8687072" y="4835604"/>
            <a:ext cx="1017806" cy="178471"/>
            <a:chOff x="0" y="0"/>
            <a:chExt cx="3798671" cy="666093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3798671" cy="666093"/>
            </a:xfrm>
            <a:custGeom>
              <a:avLst/>
              <a:gdLst/>
              <a:ahLst/>
              <a:cxnLst/>
              <a:rect r="r" b="b" t="t" l="l"/>
              <a:pathLst>
                <a:path h="666093" w="3798671">
                  <a:moveTo>
                    <a:pt x="3674211" y="666093"/>
                  </a:moveTo>
                  <a:lnTo>
                    <a:pt x="124460" y="666093"/>
                  </a:lnTo>
                  <a:cubicBezTo>
                    <a:pt x="55880" y="666093"/>
                    <a:pt x="0" y="610213"/>
                    <a:pt x="0" y="5416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74211" y="0"/>
                  </a:lnTo>
                  <a:cubicBezTo>
                    <a:pt x="3742791" y="0"/>
                    <a:pt x="3798671" y="55880"/>
                    <a:pt x="3798671" y="124460"/>
                  </a:cubicBezTo>
                  <a:lnTo>
                    <a:pt x="3798671" y="541633"/>
                  </a:lnTo>
                  <a:cubicBezTo>
                    <a:pt x="3798671" y="610213"/>
                    <a:pt x="3742791" y="666093"/>
                    <a:pt x="3674211" y="666093"/>
                  </a:cubicBezTo>
                  <a:close/>
                </a:path>
              </a:pathLst>
            </a:custGeom>
            <a:solidFill>
              <a:srgbClr val="FFC0B0"/>
            </a:solidFill>
          </p:spPr>
        </p:sp>
      </p:grpSp>
      <p:sp>
        <p:nvSpPr>
          <p:cNvPr name="Freeform 52" id="52"/>
          <p:cNvSpPr/>
          <p:nvPr/>
        </p:nvSpPr>
        <p:spPr>
          <a:xfrm flipH="false" flipV="false" rot="0">
            <a:off x="6344113" y="4260925"/>
            <a:ext cx="980656" cy="753150"/>
          </a:xfrm>
          <a:custGeom>
            <a:avLst/>
            <a:gdLst/>
            <a:ahLst/>
            <a:cxnLst/>
            <a:rect r="r" b="b" t="t" l="l"/>
            <a:pathLst>
              <a:path h="753150" w="980656">
                <a:moveTo>
                  <a:pt x="0" y="0"/>
                </a:moveTo>
                <a:lnTo>
                  <a:pt x="980656" y="0"/>
                </a:lnTo>
                <a:lnTo>
                  <a:pt x="980656" y="753150"/>
                </a:lnTo>
                <a:lnTo>
                  <a:pt x="0" y="753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607" t="-26338" r="-5312" b="-16785"/>
            </a:stretch>
          </a:blipFill>
        </p:spPr>
      </p:sp>
      <p:sp>
        <p:nvSpPr>
          <p:cNvPr name="TextBox 53" id="53"/>
          <p:cNvSpPr txBox="true"/>
          <p:nvPr/>
        </p:nvSpPr>
        <p:spPr>
          <a:xfrm rot="0">
            <a:off x="8713480" y="4849904"/>
            <a:ext cx="964990" cy="14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"/>
              </a:lnSpc>
            </a:pPr>
            <a:r>
              <a:rPr lang="en-US" sz="100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PTSCANARIAS</a:t>
            </a:r>
          </a:p>
        </p:txBody>
      </p:sp>
      <p:grpSp>
        <p:nvGrpSpPr>
          <p:cNvPr name="Group 54" id="54"/>
          <p:cNvGrpSpPr/>
          <p:nvPr/>
        </p:nvGrpSpPr>
        <p:grpSpPr>
          <a:xfrm rot="0">
            <a:off x="2509246" y="5321360"/>
            <a:ext cx="4918206" cy="881610"/>
            <a:chOff x="0" y="0"/>
            <a:chExt cx="6557608" cy="117548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533234" cy="1175480"/>
            </a:xfrm>
            <a:custGeom>
              <a:avLst/>
              <a:gdLst/>
              <a:ahLst/>
              <a:cxnLst/>
              <a:rect r="r" b="b" t="t" l="l"/>
              <a:pathLst>
                <a:path h="1175480" w="1533234">
                  <a:moveTo>
                    <a:pt x="0" y="0"/>
                  </a:moveTo>
                  <a:lnTo>
                    <a:pt x="1533234" y="0"/>
                  </a:lnTo>
                  <a:lnTo>
                    <a:pt x="1533234" y="1175480"/>
                  </a:lnTo>
                  <a:lnTo>
                    <a:pt x="0" y="1175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grpSp>
          <p:nvGrpSpPr>
            <p:cNvPr name="Group 56" id="56"/>
            <p:cNvGrpSpPr/>
            <p:nvPr/>
          </p:nvGrpSpPr>
          <p:grpSpPr>
            <a:xfrm rot="0">
              <a:off x="1674722" y="222971"/>
              <a:ext cx="3568699" cy="815781"/>
              <a:chOff x="0" y="0"/>
              <a:chExt cx="3495020" cy="798939"/>
            </a:xfrm>
          </p:grpSpPr>
          <p:sp>
            <p:nvSpPr>
              <p:cNvPr name="Freeform 57" id="57"/>
              <p:cNvSpPr/>
              <p:nvPr/>
            </p:nvSpPr>
            <p:spPr>
              <a:xfrm flipH="false" flipV="false" rot="0">
                <a:off x="0" y="0"/>
                <a:ext cx="3495020" cy="798939"/>
              </a:xfrm>
              <a:custGeom>
                <a:avLst/>
                <a:gdLst/>
                <a:ahLst/>
                <a:cxnLst/>
                <a:rect r="r" b="b" t="t" l="l"/>
                <a:pathLst>
                  <a:path h="798939" w="3495020">
                    <a:moveTo>
                      <a:pt x="3370560" y="798939"/>
                    </a:moveTo>
                    <a:lnTo>
                      <a:pt x="124460" y="798939"/>
                    </a:lnTo>
                    <a:cubicBezTo>
                      <a:pt x="55880" y="798939"/>
                      <a:pt x="0" y="743059"/>
                      <a:pt x="0" y="67447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370561" y="0"/>
                    </a:lnTo>
                    <a:cubicBezTo>
                      <a:pt x="3439140" y="0"/>
                      <a:pt x="3495020" y="55880"/>
                      <a:pt x="3495020" y="124460"/>
                    </a:cubicBezTo>
                    <a:lnTo>
                      <a:pt x="3495020" y="674479"/>
                    </a:lnTo>
                    <a:cubicBezTo>
                      <a:pt x="3495020" y="743059"/>
                      <a:pt x="3439140" y="798939"/>
                      <a:pt x="3370561" y="798939"/>
                    </a:cubicBezTo>
                    <a:close/>
                  </a:path>
                </a:pathLst>
              </a:custGeom>
              <a:solidFill>
                <a:srgbClr val="FFF6F3"/>
              </a:solidFill>
            </p:spPr>
          </p:sp>
        </p:grpSp>
        <p:sp>
          <p:nvSpPr>
            <p:cNvPr name="TextBox 58" id="58"/>
            <p:cNvSpPr txBox="true"/>
            <p:nvPr/>
          </p:nvSpPr>
          <p:spPr>
            <a:xfrm rot="0">
              <a:off x="1632028" y="261525"/>
              <a:ext cx="3522805" cy="77722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3"/>
                </a:lnSpc>
              </a:pPr>
              <a:r>
                <a:rPr lang="en-US" sz="140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Federación Plataforma de Entidades de Voluntariado de Canarias</a:t>
              </a:r>
            </a:p>
          </p:txBody>
        </p:sp>
        <p:grpSp>
          <p:nvGrpSpPr>
            <p:cNvPr name="Group 59" id="59"/>
            <p:cNvGrpSpPr/>
            <p:nvPr/>
          </p:nvGrpSpPr>
          <p:grpSpPr>
            <a:xfrm rot="0">
              <a:off x="4590002" y="797208"/>
              <a:ext cx="1967606" cy="378271"/>
              <a:chOff x="0" y="0"/>
              <a:chExt cx="3464732" cy="666093"/>
            </a:xfrm>
          </p:grpSpPr>
          <p:sp>
            <p:nvSpPr>
              <p:cNvPr name="Freeform 60" id="60"/>
              <p:cNvSpPr/>
              <p:nvPr/>
            </p:nvSpPr>
            <p:spPr>
              <a:xfrm flipH="false" flipV="false" rot="0">
                <a:off x="0" y="0"/>
                <a:ext cx="3464732" cy="666093"/>
              </a:xfrm>
              <a:custGeom>
                <a:avLst/>
                <a:gdLst/>
                <a:ahLst/>
                <a:cxnLst/>
                <a:rect r="r" b="b" t="t" l="l"/>
                <a:pathLst>
                  <a:path h="666093" w="3464732">
                    <a:moveTo>
                      <a:pt x="3340272" y="666093"/>
                    </a:moveTo>
                    <a:lnTo>
                      <a:pt x="124460" y="666093"/>
                    </a:lnTo>
                    <a:cubicBezTo>
                      <a:pt x="55880" y="666093"/>
                      <a:pt x="0" y="610213"/>
                      <a:pt x="0" y="54163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340272" y="0"/>
                    </a:lnTo>
                    <a:cubicBezTo>
                      <a:pt x="3408852" y="0"/>
                      <a:pt x="3464732" y="55880"/>
                      <a:pt x="3464732" y="124460"/>
                    </a:cubicBezTo>
                    <a:lnTo>
                      <a:pt x="3464732" y="541633"/>
                    </a:lnTo>
                    <a:cubicBezTo>
                      <a:pt x="3464732" y="610213"/>
                      <a:pt x="3408852" y="666093"/>
                      <a:pt x="3340272" y="666093"/>
                    </a:cubicBezTo>
                    <a:close/>
                  </a:path>
                </a:pathLst>
              </a:custGeom>
              <a:solidFill>
                <a:srgbClr val="FFC0B0"/>
              </a:solidFill>
            </p:spPr>
          </p:sp>
        </p:grpSp>
        <p:sp>
          <p:nvSpPr>
            <p:cNvPr name="TextBox 61" id="61"/>
            <p:cNvSpPr txBox="true"/>
            <p:nvPr/>
          </p:nvSpPr>
          <p:spPr>
            <a:xfrm rot="0">
              <a:off x="4657576" y="831712"/>
              <a:ext cx="1865862" cy="2824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42"/>
                </a:lnSpc>
              </a:pPr>
              <a:r>
                <a:rPr lang="en-US" sz="1493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FPVCanarias</a:t>
              </a:r>
            </a:p>
          </p:txBody>
        </p:sp>
      </p:grpSp>
      <p:sp>
        <p:nvSpPr>
          <p:cNvPr name="Freeform 62" id="62"/>
          <p:cNvSpPr/>
          <p:nvPr/>
        </p:nvSpPr>
        <p:spPr>
          <a:xfrm flipH="false" flipV="false" rot="0">
            <a:off x="8108129" y="1564088"/>
            <a:ext cx="1521753" cy="676335"/>
          </a:xfrm>
          <a:custGeom>
            <a:avLst/>
            <a:gdLst/>
            <a:ahLst/>
            <a:cxnLst/>
            <a:rect r="r" b="b" t="t" l="l"/>
            <a:pathLst>
              <a:path h="676335" w="1521753">
                <a:moveTo>
                  <a:pt x="0" y="0"/>
                </a:moveTo>
                <a:lnTo>
                  <a:pt x="1521753" y="0"/>
                </a:lnTo>
                <a:lnTo>
                  <a:pt x="1521753" y="676335"/>
                </a:lnTo>
                <a:lnTo>
                  <a:pt x="0" y="6763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413423" y="1283548"/>
            <a:ext cx="1103514" cy="1103514"/>
          </a:xfrm>
          <a:custGeom>
            <a:avLst/>
            <a:gdLst/>
            <a:ahLst/>
            <a:cxnLst/>
            <a:rect r="r" b="b" t="t" l="l"/>
            <a:pathLst>
              <a:path h="1103514" w="1103514">
                <a:moveTo>
                  <a:pt x="0" y="0"/>
                </a:moveTo>
                <a:lnTo>
                  <a:pt x="1103514" y="0"/>
                </a:lnTo>
                <a:lnTo>
                  <a:pt x="1103514" y="1103514"/>
                </a:lnTo>
                <a:lnTo>
                  <a:pt x="0" y="11035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64" id="64"/>
          <p:cNvGrpSpPr/>
          <p:nvPr/>
        </p:nvGrpSpPr>
        <p:grpSpPr>
          <a:xfrm rot="0">
            <a:off x="4055598" y="122203"/>
            <a:ext cx="6075543" cy="946585"/>
            <a:chOff x="0" y="0"/>
            <a:chExt cx="8100724" cy="1262113"/>
          </a:xfrm>
        </p:grpSpPr>
        <p:sp>
          <p:nvSpPr>
            <p:cNvPr name="TextBox 65" id="65"/>
            <p:cNvSpPr txBox="true"/>
            <p:nvPr/>
          </p:nvSpPr>
          <p:spPr>
            <a:xfrm rot="0">
              <a:off x="695576" y="924778"/>
              <a:ext cx="6709573" cy="3373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07"/>
                </a:lnSpc>
              </a:pPr>
              <a:r>
                <a:rPr lang="en-US" sz="1733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MARCO INSTITUCIONAL DE REFERENCIA</a:t>
              </a:r>
            </a:p>
          </p:txBody>
        </p:sp>
        <p:sp>
          <p:nvSpPr>
            <p:cNvPr name="TextBox 66" id="66"/>
            <p:cNvSpPr txBox="true"/>
            <p:nvPr/>
          </p:nvSpPr>
          <p:spPr>
            <a:xfrm rot="0">
              <a:off x="0" y="0"/>
              <a:ext cx="8100724" cy="9152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473"/>
                </a:lnSpc>
              </a:pPr>
              <a:r>
                <a:rPr lang="en-US" sz="4561" spc="478">
                  <a:solidFill>
                    <a:srgbClr val="000000"/>
                  </a:solidFill>
                  <a:latin typeface="Anton"/>
                  <a:ea typeface="Anton"/>
                  <a:cs typeface="Anton"/>
                  <a:sym typeface="Anton"/>
                </a:rPr>
                <a:t>ORGANIGRAMA</a:t>
              </a:r>
            </a:p>
          </p:txBody>
        </p:sp>
      </p:grpSp>
      <p:sp>
        <p:nvSpPr>
          <p:cNvPr name="TextBox 67" id="67"/>
          <p:cNvSpPr txBox="true"/>
          <p:nvPr/>
        </p:nvSpPr>
        <p:spPr>
          <a:xfrm rot="0">
            <a:off x="3441161" y="1939870"/>
            <a:ext cx="629366" cy="206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8"/>
              </a:lnSpc>
            </a:pPr>
            <a:r>
              <a:rPr lang="en-US" sz="14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CEV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7664109" y="1932377"/>
            <a:ext cx="629366" cy="206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8"/>
              </a:lnSpc>
            </a:pPr>
            <a:r>
              <a:rPr lang="en-US" sz="144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IAVE</a:t>
            </a:r>
          </a:p>
        </p:txBody>
      </p:sp>
      <p:sp>
        <p:nvSpPr>
          <p:cNvPr name="AutoShape 69" id="69"/>
          <p:cNvSpPr/>
          <p:nvPr/>
        </p:nvSpPr>
        <p:spPr>
          <a:xfrm>
            <a:off x="2550742" y="2936689"/>
            <a:ext cx="2326058" cy="0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0" id="70"/>
          <p:cNvSpPr/>
          <p:nvPr/>
        </p:nvSpPr>
        <p:spPr>
          <a:xfrm>
            <a:off x="4876800" y="2937760"/>
            <a:ext cx="2150949" cy="0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1" id="71"/>
          <p:cNvSpPr/>
          <p:nvPr/>
        </p:nvSpPr>
        <p:spPr>
          <a:xfrm flipV="true">
            <a:off x="7027749" y="2937760"/>
            <a:ext cx="0" cy="397337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2" id="72"/>
          <p:cNvSpPr/>
          <p:nvPr/>
        </p:nvSpPr>
        <p:spPr>
          <a:xfrm flipV="true">
            <a:off x="2550742" y="2937760"/>
            <a:ext cx="0" cy="430852"/>
          </a:xfrm>
          <a:prstGeom prst="line">
            <a:avLst/>
          </a:prstGeom>
          <a:ln cap="rnd" w="28575">
            <a:solidFill>
              <a:srgbClr val="545454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DAHTStxQrfM</dc:identifier>
  <dcterms:modified xsi:type="dcterms:W3CDTF">2011-08-01T06:04:30Z</dcterms:modified>
  <cp:revision>1</cp:revision>
  <dc:title>Organigrama FPVCanarias</dc:title>
</cp:coreProperties>
</file>